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57" r:id="rId4"/>
    <p:sldId id="258" r:id="rId5"/>
    <p:sldId id="259" r:id="rId6"/>
    <p:sldId id="284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Admin" initials="P" lastIdx="1" clrIdx="0">
    <p:extLst>
      <p:ext uri="{19B8F6BF-5375-455C-9EA6-DF929625EA0E}">
        <p15:presenceInfo xmlns:p15="http://schemas.microsoft.com/office/powerpoint/2012/main" userId="PC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1" autoAdjust="0"/>
    <p:restoredTop sz="60294" autoAdjust="0"/>
  </p:normalViewPr>
  <p:slideViewPr>
    <p:cSldViewPr snapToGrid="0">
      <p:cViewPr varScale="1">
        <p:scale>
          <a:sx n="91" d="100"/>
          <a:sy n="91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5T15:16:47.372" idx="1">
    <p:pos x="10" y="10"/>
    <p:text>Vyhlásenie mladého muža s PWS, ktorý otvoril konferenciu: 
Želám si, aby ľudia s PWS
mali väčšiu dôveru a mohli tiež skúšať viac vecí 
nemuseli neustále dodržiavať pokyny – to len zbytočne zvyšuje tlak
sa mohli cítiť slobodne a neboli neustále kontrolovaní
mohli niekedy zlyhať bez toho, aby to bol problém tak pre nich, ako aj ich rodičov
Aby sa moje želanie splnilo, je nevyhnutné aby ľudia s PWS, boli súčasťou týchto  zmien, aby ich ostatní počúvali a aby spolu našli spôsob ako splniť tieto želania a správnu podporu.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79913-E5BE-4E1B-A698-52C95C5420AB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BC2C-6684-45E4-94A3-6F6857D6F7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6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BC2C-6684-45E4-94A3-6F6857D6F7D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556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BC2C-6684-45E4-94A3-6F6857D6F7D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89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58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723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515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7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75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53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69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33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159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90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6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8873-21E9-45B1-9797-DB59DC606EC8}" type="datetimeFigureOut">
              <a:rPr lang="sk-SK" smtClean="0"/>
              <a:t>21. 8. 2022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D211-AFA7-4359-B9A0-11472ED8ADA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6411"/>
            <a:ext cx="9144000" cy="806115"/>
          </a:xfrm>
        </p:spPr>
        <p:txBody>
          <a:bodyPr>
            <a:normAutofit fontScale="90000"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11. Medzinárodná konferencia IPWSO, </a:t>
            </a:r>
            <a:r>
              <a:rPr lang="sk-SK" sz="2800" b="1" dirty="0" err="1" smtClean="0">
                <a:solidFill>
                  <a:srgbClr val="FF0000"/>
                </a:solidFill>
              </a:rPr>
              <a:t>Limerick</a:t>
            </a:r>
            <a:r>
              <a:rPr lang="sk-SK" sz="2800" b="1" dirty="0" smtClean="0">
                <a:solidFill>
                  <a:srgbClr val="FF0000"/>
                </a:solidFill>
              </a:rPr>
              <a:t>, Írsko</a:t>
            </a:r>
            <a:br>
              <a:rPr lang="sk-SK" sz="2800" b="1" dirty="0" smtClean="0">
                <a:solidFill>
                  <a:srgbClr val="FF0000"/>
                </a:solidFill>
              </a:rPr>
            </a:br>
            <a:r>
              <a:rPr lang="sk-SK" sz="2800" b="1" dirty="0" smtClean="0">
                <a:solidFill>
                  <a:srgbClr val="FF0000"/>
                </a:solidFill>
              </a:rPr>
              <a:t>6. – 10.7. 2022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2526"/>
            <a:ext cx="10668000" cy="5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Podpora tínedžerov a dospelých s PWS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1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Život je transformácia, nie stagnácia</a:t>
            </a:r>
          </a:p>
          <a:p>
            <a:pPr marL="0" indent="0" algn="ctr">
              <a:buNone/>
            </a:pPr>
            <a:endParaRPr lang="sk-SK" sz="14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sk-SK" sz="1400" dirty="0" smtClean="0"/>
              <a:t>Čo je u PWS tínedžeroch a dospelých inak?</a:t>
            </a:r>
          </a:p>
          <a:p>
            <a:pPr algn="just">
              <a:buFontTx/>
              <a:buChar char="-"/>
            </a:pPr>
            <a:r>
              <a:rPr lang="sk-SK" sz="1400" dirty="0"/>
              <a:t>N</a:t>
            </a:r>
            <a:r>
              <a:rPr lang="sk-SK" sz="1400" dirty="0" smtClean="0"/>
              <a:t>ízke hladiny pohlavných hormónov 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Problémové správanie 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Problémy v sociálnej oblasti, v  nadväzovaní priateľstiev a partnerstiev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Sociálne zručnosti   (priateľskí, ochotní, empatickí, sociálni, komunikatívni, chytrí, sebavedomí, smelí, odvážni) sú v ostrom kontraste s narušením v sociálnej oblasti (egocentrizmus, dominancia, nedostatočná kontrola impulzov, manipulátori, tvrdohlaví, klamári, zlodeji)</a:t>
            </a:r>
          </a:p>
          <a:p>
            <a:pPr marL="0" indent="0" algn="just">
              <a:buNone/>
            </a:pPr>
            <a:r>
              <a:rPr lang="sk-SK" sz="1400" dirty="0" smtClean="0"/>
              <a:t>-    Všeobecne  v období puberty sa mladí ľudia snažia nájsť svoje miesto v živote, medzi vrstovníkmi, v spoločnosti.....</a:t>
            </a:r>
          </a:p>
          <a:p>
            <a:pPr marL="0" indent="0" algn="ctr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Čo to znamená pre osobu s PWS?</a:t>
            </a:r>
          </a:p>
          <a:p>
            <a:pPr marL="0" indent="0" algn="just">
              <a:buNone/>
            </a:pPr>
            <a:r>
              <a:rPr lang="sk-SK" sz="1400" dirty="0" smtClean="0"/>
              <a:t>Témy, ktoré je potrebné </a:t>
            </a:r>
            <a:r>
              <a:rPr lang="sk-SK" sz="1400" dirty="0" smtClean="0"/>
              <a:t>s nimi otvoriť</a:t>
            </a:r>
            <a:r>
              <a:rPr lang="sk-SK" sz="1400" dirty="0" smtClean="0"/>
              <a:t>: </a:t>
            </a:r>
          </a:p>
          <a:p>
            <a:pPr algn="just">
              <a:buFontTx/>
              <a:buChar char="-"/>
            </a:pPr>
            <a:r>
              <a:rPr lang="sk-SK" sz="1400" dirty="0"/>
              <a:t>S</a:t>
            </a:r>
            <a:r>
              <a:rPr lang="sk-SK" sz="1400" dirty="0" smtClean="0"/>
              <a:t>exualita</a:t>
            </a:r>
            <a:r>
              <a:rPr lang="sk-SK" sz="1400" dirty="0" smtClean="0"/>
              <a:t>, </a:t>
            </a:r>
            <a:r>
              <a:rPr lang="sk-SK" sz="1400" dirty="0" err="1" smtClean="0"/>
              <a:t>asexualita</a:t>
            </a:r>
            <a:endParaRPr lang="sk-SK" sz="1400" dirty="0" smtClean="0"/>
          </a:p>
          <a:p>
            <a:pPr algn="just">
              <a:buFontTx/>
              <a:buChar char="-"/>
            </a:pPr>
            <a:r>
              <a:rPr lang="sk-SK" sz="1400" dirty="0" smtClean="0"/>
              <a:t>Nebezpečenstvo zneužitia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Online bezpečnosť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Pornografia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Nebudem mať deti</a:t>
            </a:r>
          </a:p>
          <a:p>
            <a:pPr algn="just">
              <a:buFontTx/>
              <a:buChar char="-"/>
            </a:pPr>
            <a:r>
              <a:rPr lang="sk-SK" sz="1400" dirty="0" smtClean="0"/>
              <a:t>Konflikty v sociálnej oblasti</a:t>
            </a:r>
          </a:p>
          <a:p>
            <a:pPr algn="just">
              <a:buFontTx/>
              <a:buChar char="-"/>
            </a:pPr>
            <a:endParaRPr lang="sk-SK" sz="1400" dirty="0" smtClean="0"/>
          </a:p>
          <a:p>
            <a:pPr algn="just">
              <a:buFontTx/>
              <a:buChar char="-"/>
            </a:pPr>
            <a:endParaRPr lang="sk-SK" sz="1400" dirty="0" smtClean="0"/>
          </a:p>
          <a:p>
            <a:pPr marL="0" indent="0" algn="ctr">
              <a:buNone/>
            </a:pPr>
            <a:endParaRPr lang="sk-SK" sz="1400" dirty="0" smtClean="0">
              <a:solidFill>
                <a:srgbClr val="00B050"/>
              </a:solidFill>
            </a:endParaRPr>
          </a:p>
          <a:p>
            <a:pPr algn="just">
              <a:buFontTx/>
              <a:buChar char="-"/>
            </a:pPr>
            <a:endParaRPr lang="sk-SK" sz="1400" dirty="0" smtClean="0"/>
          </a:p>
          <a:p>
            <a:pPr marL="0" indent="0" algn="just">
              <a:buNone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95994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Žiť nezávisle a byť začlenený do spoločnosti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/>
              <a:t>Medzinárodná organizácia IPWSO prijala vyhlásenie týkajúce sa starostlivosti o osoby s PWS, podľa ktorého sa pre tieto osoby „Preferuje forma žitia v špecifickom prostredí pre PWS“.</a:t>
            </a:r>
          </a:p>
          <a:p>
            <a:pPr marL="0" indent="0">
              <a:buNone/>
            </a:pPr>
            <a:endParaRPr lang="sk-SK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Aké sú v súčasnosti dostupné formy žitia?</a:t>
            </a:r>
          </a:p>
          <a:p>
            <a:pPr>
              <a:buFontTx/>
              <a:buChar char="-"/>
            </a:pPr>
            <a:r>
              <a:rPr lang="sk-SK" sz="1400" dirty="0" smtClean="0"/>
              <a:t>Žiť v rodinnom dome s podporou príbuzných</a:t>
            </a:r>
          </a:p>
          <a:p>
            <a:pPr>
              <a:buFontTx/>
              <a:buChar char="-"/>
            </a:pPr>
            <a:r>
              <a:rPr lang="sk-SK" sz="1400" dirty="0" smtClean="0"/>
              <a:t>Žiť sám v byte/dome</a:t>
            </a:r>
          </a:p>
          <a:p>
            <a:pPr>
              <a:buFontTx/>
              <a:buChar char="-"/>
            </a:pPr>
            <a:r>
              <a:rPr lang="sk-SK" sz="1400" dirty="0" smtClean="0"/>
              <a:t>Spoločné bývanie viacerých osôb s PWS v </a:t>
            </a:r>
            <a:r>
              <a:rPr lang="sk-SK" sz="1400" dirty="0"/>
              <a:t>jednom </a:t>
            </a:r>
            <a:r>
              <a:rPr lang="sk-SK" sz="1400" dirty="0" smtClean="0"/>
              <a:t>byte s </a:t>
            </a:r>
            <a:r>
              <a:rPr lang="sk-SK" sz="1400" dirty="0"/>
              <a:t>podporou/dohľadom </a:t>
            </a:r>
            <a:endParaRPr lang="sk-SK" sz="1400" dirty="0" smtClean="0"/>
          </a:p>
          <a:p>
            <a:pPr>
              <a:buFontTx/>
              <a:buChar char="-"/>
            </a:pPr>
            <a:r>
              <a:rPr lang="sk-SK" sz="1400" dirty="0" smtClean="0"/>
              <a:t>Žiť sám v byte v rámci skupinového/podporovaného bývania</a:t>
            </a:r>
          </a:p>
          <a:p>
            <a:pPr>
              <a:buFontTx/>
              <a:buChar char="-"/>
            </a:pPr>
            <a:r>
              <a:rPr lang="sk-SK" sz="1400" dirty="0" smtClean="0"/>
              <a:t>Žiť v skupinových špecializovaných domoch </a:t>
            </a:r>
          </a:p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Otázky na zamyslenie:</a:t>
            </a:r>
          </a:p>
          <a:p>
            <a:pPr>
              <a:buFontTx/>
              <a:buChar char="-"/>
            </a:pPr>
            <a:r>
              <a:rPr lang="sk-SK" sz="1400" dirty="0" smtClean="0">
                <a:solidFill>
                  <a:srgbClr val="00B050"/>
                </a:solidFill>
              </a:rPr>
              <a:t>Keď budú viacerí jedinci s PWS žiť spolu, nebude to len zhoršovať ich problémové správanie (nebudú viac posadnutí jedlom, nebudú vznikať konflikty aj medzi PWS jedincami?)</a:t>
            </a:r>
          </a:p>
          <a:p>
            <a:pPr>
              <a:buFontTx/>
              <a:buChar char="-"/>
            </a:pPr>
            <a:r>
              <a:rPr lang="sk-SK" sz="1400" dirty="0" smtClean="0">
                <a:solidFill>
                  <a:srgbClr val="00B050"/>
                </a:solidFill>
              </a:rPr>
              <a:t>Nebude skutočnosť, že budú mať väčšiu nezávislosť len zvyšovať ich stres a napätie, čo následne povedie k eskalácii negatívneho správania?</a:t>
            </a:r>
          </a:p>
          <a:p>
            <a:pPr>
              <a:buFontTx/>
              <a:buChar char="-"/>
            </a:pPr>
            <a:r>
              <a:rPr lang="sk-SK" sz="1400" dirty="0" smtClean="0">
                <a:solidFill>
                  <a:srgbClr val="00B050"/>
                </a:solidFill>
              </a:rPr>
              <a:t>Chcem mať viac nezávislé a samostatné dieťa alebo radšej šťastné dieťa s PWS?</a:t>
            </a:r>
          </a:p>
          <a:p>
            <a:pPr>
              <a:buFontTx/>
              <a:buChar char="-"/>
            </a:pPr>
            <a:endParaRPr lang="sk-SK" sz="1400" dirty="0"/>
          </a:p>
          <a:p>
            <a:pPr>
              <a:buFontTx/>
              <a:buChar char="-"/>
            </a:pPr>
            <a:endParaRPr lang="sk-SK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7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Genetika PWS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3291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581"/>
          </a:xfrm>
        </p:spPr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Genetika PWS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1400" dirty="0" smtClean="0"/>
              <a:t>Chýbajúca genetická informácia od matky = </a:t>
            </a:r>
            <a:r>
              <a:rPr lang="sk-SK" sz="1400" dirty="0" err="1" smtClean="0"/>
              <a:t>Angelmanov</a:t>
            </a:r>
            <a:r>
              <a:rPr lang="sk-SK" sz="1400" dirty="0" smtClean="0"/>
              <a:t> syndróm</a:t>
            </a:r>
          </a:p>
          <a:p>
            <a:r>
              <a:rPr lang="sk-SK" sz="1400" dirty="0" smtClean="0"/>
              <a:t>Chýbajúca genetická informácia od otca = PWS</a:t>
            </a:r>
          </a:p>
          <a:p>
            <a:endParaRPr lang="sk-SK" sz="1400" dirty="0" smtClean="0">
              <a:solidFill>
                <a:srgbClr val="00B050"/>
              </a:solidFill>
            </a:endParaRPr>
          </a:p>
          <a:p>
            <a:r>
              <a:rPr lang="sk-SK" sz="1400" dirty="0" err="1" smtClean="0">
                <a:solidFill>
                  <a:srgbClr val="00B050"/>
                </a:solidFill>
              </a:rPr>
              <a:t>Delécie</a:t>
            </a:r>
            <a:endParaRPr lang="sk-SK" sz="1400" dirty="0" smtClean="0">
              <a:solidFill>
                <a:srgbClr val="00B050"/>
              </a:solidFill>
            </a:endParaRPr>
          </a:p>
          <a:p>
            <a:r>
              <a:rPr lang="sk-SK" sz="1400" dirty="0" smtClean="0"/>
              <a:t>Väčšina sú sporadické, riziko opätovného výskytu  v rodine menej ako 1%</a:t>
            </a:r>
          </a:p>
          <a:p>
            <a:r>
              <a:rPr lang="sk-SK" sz="1400" dirty="0" smtClean="0"/>
              <a:t>U žien s PWS s </a:t>
            </a:r>
            <a:r>
              <a:rPr lang="sk-SK" sz="1400" dirty="0" err="1" smtClean="0"/>
              <a:t>deléciou</a:t>
            </a:r>
            <a:r>
              <a:rPr lang="sk-SK" sz="1400" dirty="0" smtClean="0"/>
              <a:t> je 50% riziko, že ich dieťa bude mať </a:t>
            </a:r>
            <a:r>
              <a:rPr lang="sk-SK" sz="1400" dirty="0" err="1" smtClean="0"/>
              <a:t>Angelmanov</a:t>
            </a:r>
            <a:r>
              <a:rPr lang="sk-SK" sz="1400" dirty="0" smtClean="0"/>
              <a:t> syndróm</a:t>
            </a:r>
          </a:p>
          <a:p>
            <a:r>
              <a:rPr lang="sk-SK" sz="1400" dirty="0" err="1" smtClean="0">
                <a:solidFill>
                  <a:srgbClr val="00B050"/>
                </a:solidFill>
              </a:rPr>
              <a:t>Uniparentálna</a:t>
            </a:r>
            <a:r>
              <a:rPr lang="sk-SK" sz="1400" dirty="0" smtClean="0">
                <a:solidFill>
                  <a:srgbClr val="00B050"/>
                </a:solidFill>
              </a:rPr>
              <a:t> </a:t>
            </a:r>
            <a:r>
              <a:rPr lang="sk-SK" sz="1400" dirty="0" err="1" smtClean="0">
                <a:solidFill>
                  <a:srgbClr val="00B050"/>
                </a:solidFill>
              </a:rPr>
              <a:t>disómia</a:t>
            </a:r>
            <a:endParaRPr lang="sk-SK" sz="1400" dirty="0" smtClean="0">
              <a:solidFill>
                <a:srgbClr val="00B050"/>
              </a:solidFill>
            </a:endParaRPr>
          </a:p>
          <a:p>
            <a:r>
              <a:rPr lang="sk-SK" sz="1400" dirty="0"/>
              <a:t>Väčšina sú sporadické, riziko opätovného </a:t>
            </a:r>
            <a:r>
              <a:rPr lang="sk-SK" sz="1400" dirty="0" smtClean="0"/>
              <a:t>výskytu sa zvyšuje u starších rodičiek</a:t>
            </a:r>
          </a:p>
          <a:p>
            <a:r>
              <a:rPr lang="sk-SK" sz="1400" dirty="0" smtClean="0"/>
              <a:t>Všeobecne je riziko opätovného výskytu menej ako 1%</a:t>
            </a:r>
          </a:p>
          <a:p>
            <a:r>
              <a:rPr lang="sk-SK" sz="1400" dirty="0" err="1" smtClean="0">
                <a:solidFill>
                  <a:srgbClr val="00B050"/>
                </a:solidFill>
              </a:rPr>
              <a:t>Imprinting</a:t>
            </a:r>
            <a:r>
              <a:rPr lang="sk-SK" sz="1400" dirty="0" smtClean="0">
                <a:solidFill>
                  <a:srgbClr val="00B050"/>
                </a:solidFill>
              </a:rPr>
              <a:t> </a:t>
            </a:r>
            <a:r>
              <a:rPr lang="sk-SK" sz="1400" dirty="0" err="1" smtClean="0">
                <a:solidFill>
                  <a:srgbClr val="00B050"/>
                </a:solidFill>
              </a:rPr>
              <a:t>Defect</a:t>
            </a:r>
            <a:endParaRPr lang="sk-SK" sz="1400" dirty="0" smtClean="0">
              <a:solidFill>
                <a:srgbClr val="00B050"/>
              </a:solidFill>
            </a:endParaRPr>
          </a:p>
          <a:p>
            <a:r>
              <a:rPr lang="sk-SK" sz="1400" dirty="0"/>
              <a:t>Väčšina sú </a:t>
            </a:r>
            <a:r>
              <a:rPr lang="sk-SK" sz="1400" dirty="0" smtClean="0"/>
              <a:t>sporadické </a:t>
            </a:r>
          </a:p>
          <a:p>
            <a:endParaRPr lang="sk-SK" sz="1400" dirty="0" smtClean="0">
              <a:solidFill>
                <a:srgbClr val="00B050"/>
              </a:solidFill>
            </a:endParaRPr>
          </a:p>
          <a:p>
            <a:r>
              <a:rPr lang="sk-SK" sz="1400" dirty="0" smtClean="0">
                <a:solidFill>
                  <a:srgbClr val="00B050"/>
                </a:solidFill>
              </a:rPr>
              <a:t>Prenatálna diagnóza je k dispozícii pre všetky subtypy</a:t>
            </a:r>
            <a:endParaRPr lang="sk-SK" sz="1400" dirty="0">
              <a:solidFill>
                <a:srgbClr val="00B050"/>
              </a:solidFill>
            </a:endParaRPr>
          </a:p>
          <a:p>
            <a:r>
              <a:rPr lang="sk-SK" sz="1400" dirty="0" smtClean="0">
                <a:solidFill>
                  <a:srgbClr val="00B050"/>
                </a:solidFill>
              </a:rPr>
              <a:t>Génová </a:t>
            </a:r>
            <a:r>
              <a:rPr lang="sk-SK" sz="1400" dirty="0">
                <a:solidFill>
                  <a:srgbClr val="00B050"/>
                </a:solidFill>
              </a:rPr>
              <a:t>terapia/reaktivácia </a:t>
            </a:r>
            <a:r>
              <a:rPr lang="sk-SK" sz="1400" dirty="0" smtClean="0">
                <a:solidFill>
                  <a:srgbClr val="00B050"/>
                </a:solidFill>
              </a:rPr>
              <a:t>génov v budúcnosti</a:t>
            </a:r>
            <a:endParaRPr lang="sk-SK" sz="1400" dirty="0">
              <a:solidFill>
                <a:srgbClr val="00B050"/>
              </a:solidFill>
            </a:endParaRPr>
          </a:p>
          <a:p>
            <a:endParaRPr lang="sk-SK" sz="1400" dirty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4022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Medikamenty podávané  osobám s PWS, schválené, čakajúce na výsledky klinických skúšok </a:t>
            </a:r>
            <a:br>
              <a:rPr lang="sk-SK" sz="1400" b="1" dirty="0" smtClean="0">
                <a:solidFill>
                  <a:srgbClr val="FF0000"/>
                </a:solidFill>
              </a:rPr>
            </a:b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08690"/>
            <a:ext cx="9028386" cy="5528441"/>
          </a:xfrm>
        </p:spPr>
      </p:pic>
    </p:spTree>
    <p:extLst>
      <p:ext uri="{BB962C8B-B14F-4D97-AF65-F5344CB8AC3E}">
        <p14:creationId xmlns:p14="http://schemas.microsoft.com/office/powerpoint/2010/main" val="169429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PWS a ortopedické problémy</a:t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>
                <a:solidFill>
                  <a:srgbClr val="FF0000"/>
                </a:solidFill>
              </a:rPr>
              <a:t/>
            </a:r>
            <a:br>
              <a:rPr lang="sk-SK" sz="1400" b="1" dirty="0">
                <a:solidFill>
                  <a:srgbClr val="FF0000"/>
                </a:solidFill>
              </a:rPr>
            </a:br>
            <a:r>
              <a:rPr lang="sk-SK" sz="1400" b="1" dirty="0" smtClean="0"/>
              <a:t>Deformácie chodidla (plochá noha)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402540"/>
            <a:ext cx="6306244" cy="4455459"/>
          </a:xfrm>
        </p:spPr>
      </p:pic>
    </p:spTree>
    <p:extLst>
      <p:ext uri="{BB962C8B-B14F-4D97-AF65-F5344CB8AC3E}">
        <p14:creationId xmlns:p14="http://schemas.microsoft.com/office/powerpoint/2010/main" val="337286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endParaRPr lang="sk-SK" sz="1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9189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err="1" smtClean="0"/>
              <a:t>Osteoporóza</a:t>
            </a:r>
            <a:r>
              <a:rPr lang="sk-SK" sz="1400" dirty="0" smtClean="0"/>
              <a:t> a PWS</a:t>
            </a:r>
          </a:p>
          <a:p>
            <a:r>
              <a:rPr lang="sk-SK" sz="1400" dirty="0" smtClean="0"/>
              <a:t>Prevencia: </a:t>
            </a:r>
          </a:p>
          <a:p>
            <a:pPr marL="0" indent="0">
              <a:buNone/>
            </a:pPr>
            <a:r>
              <a:rPr lang="sk-SK" sz="1400" dirty="0" smtClean="0"/>
              <a:t>- rastový </a:t>
            </a:r>
            <a:r>
              <a:rPr lang="sk-SK" sz="1400" dirty="0" smtClean="0"/>
              <a:t>hormón</a:t>
            </a:r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/>
              <a:t>- vitamín D a kalcium</a:t>
            </a:r>
          </a:p>
          <a:p>
            <a:endParaRPr lang="sk-SK" sz="1400" dirty="0"/>
          </a:p>
          <a:p>
            <a:pPr marL="0" indent="0">
              <a:buNone/>
            </a:pPr>
            <a:r>
              <a:rPr lang="sk-SK" sz="1400" dirty="0" err="1" smtClean="0"/>
              <a:t>Skolióza</a:t>
            </a:r>
            <a:r>
              <a:rPr lang="sk-SK" sz="1400" dirty="0" smtClean="0"/>
              <a:t> a PWS</a:t>
            </a:r>
          </a:p>
          <a:p>
            <a:r>
              <a:rPr lang="sk-SK" sz="1400" dirty="0"/>
              <a:t>Prevencia: </a:t>
            </a:r>
          </a:p>
          <a:p>
            <a:pPr marL="0" indent="0">
              <a:buNone/>
            </a:pPr>
            <a:r>
              <a:rPr lang="sk-SK" sz="1400" dirty="0" smtClean="0"/>
              <a:t>- látkové korzety, sadrové korzety, rehabilitácia, plávanie</a:t>
            </a:r>
          </a:p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Niektoré zakrivenia </a:t>
            </a:r>
            <a:r>
              <a:rPr lang="sk-SK" sz="1400" dirty="0" smtClean="0">
                <a:solidFill>
                  <a:srgbClr val="00B050"/>
                </a:solidFill>
              </a:rPr>
              <a:t>chrbtice sa </a:t>
            </a:r>
            <a:r>
              <a:rPr lang="sk-SK" sz="1400" dirty="0" smtClean="0">
                <a:solidFill>
                  <a:srgbClr val="00B050"/>
                </a:solidFill>
              </a:rPr>
              <a:t>budú zhoršovať aj v prípade najlepšej možnej prevencie</a:t>
            </a:r>
            <a:endParaRPr lang="sk-SK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err="1" smtClean="0"/>
              <a:t>Displázia</a:t>
            </a:r>
            <a:r>
              <a:rPr lang="sk-SK" sz="1400" b="1" dirty="0" smtClean="0"/>
              <a:t>  bedrového kĺbu    	porovnanie zdravého bedrového kĺbu a kĺbu  s </a:t>
            </a:r>
            <a:r>
              <a:rPr lang="sk-SK" sz="1400" b="1" dirty="0" err="1" smtClean="0"/>
              <a:t>displáziou</a:t>
            </a:r>
            <a:r>
              <a:rPr lang="sk-SK" sz="1400" b="1" dirty="0" smtClean="0"/>
              <a:t> u osoby s PWS</a:t>
            </a:r>
            <a:endParaRPr lang="sk-SK" sz="1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6346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br>
              <a:rPr lang="sk-SK" sz="1400" b="1" dirty="0">
                <a:solidFill>
                  <a:srgbClr val="FF0000"/>
                </a:solidFill>
              </a:rPr>
            </a:b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smtClean="0"/>
              <a:t>Deformácie chrbtice</a:t>
            </a:r>
            <a:endParaRPr lang="sk-SK" sz="1400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0967" y="1221864"/>
            <a:ext cx="4961124" cy="5898777"/>
          </a:xfrm>
        </p:spPr>
      </p:pic>
    </p:spTree>
    <p:extLst>
      <p:ext uri="{BB962C8B-B14F-4D97-AF65-F5344CB8AC3E}">
        <p14:creationId xmlns:p14="http://schemas.microsoft.com/office/powerpoint/2010/main" val="3390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11. </a:t>
            </a:r>
            <a:r>
              <a:rPr lang="sk-SK" sz="2800" b="1" dirty="0" smtClean="0">
                <a:solidFill>
                  <a:srgbClr val="FF0000"/>
                </a:solidFill>
              </a:rPr>
              <a:t>Medzinárodná konferencia </a:t>
            </a:r>
            <a:r>
              <a:rPr lang="sk-SK" sz="2800" b="1" dirty="0">
                <a:solidFill>
                  <a:srgbClr val="FF0000"/>
                </a:solidFill>
              </a:rPr>
              <a:t>IPWSO, </a:t>
            </a:r>
            <a:r>
              <a:rPr lang="sk-SK" sz="2800" b="1" dirty="0" smtClean="0">
                <a:solidFill>
                  <a:srgbClr val="FF0000"/>
                </a:solidFill>
              </a:rPr>
              <a:t/>
            </a:r>
            <a:br>
              <a:rPr lang="sk-SK" sz="2800" b="1" dirty="0" smtClean="0">
                <a:solidFill>
                  <a:srgbClr val="FF0000"/>
                </a:solidFill>
              </a:rPr>
            </a:br>
            <a:r>
              <a:rPr lang="sk-SK" sz="2800" b="1" dirty="0" err="1" smtClean="0">
                <a:solidFill>
                  <a:srgbClr val="FF0000"/>
                </a:solidFill>
              </a:rPr>
              <a:t>Limerick</a:t>
            </a:r>
            <a:r>
              <a:rPr lang="sk-SK" sz="2800" b="1" dirty="0" smtClean="0">
                <a:solidFill>
                  <a:srgbClr val="FF0000"/>
                </a:solidFill>
              </a:rPr>
              <a:t>, Írsko, 6</a:t>
            </a:r>
            <a:r>
              <a:rPr lang="sk-SK" sz="2800" b="1" dirty="0">
                <a:solidFill>
                  <a:srgbClr val="FF0000"/>
                </a:solidFill>
              </a:rPr>
              <a:t>. – 10.7. 2022</a:t>
            </a:r>
            <a:endParaRPr lang="sk-SK" sz="2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Obsah</a:t>
            </a:r>
          </a:p>
          <a:p>
            <a:r>
              <a:rPr lang="sk-SK" sz="1600" b="1" dirty="0" smtClean="0"/>
              <a:t>Motto konferencie</a:t>
            </a:r>
          </a:p>
          <a:p>
            <a:r>
              <a:rPr lang="sk-SK" sz="1600" b="1" dirty="0" smtClean="0"/>
              <a:t>Duševná pohoda a PWS</a:t>
            </a:r>
          </a:p>
          <a:p>
            <a:r>
              <a:rPr lang="sk-SK" sz="1600" b="1" dirty="0" err="1" smtClean="0"/>
              <a:t>Prader-Willi</a:t>
            </a:r>
            <a:r>
              <a:rPr lang="sk-SK" sz="1600" b="1" dirty="0" smtClean="0"/>
              <a:t> a obmedzenia</a:t>
            </a:r>
          </a:p>
          <a:p>
            <a:r>
              <a:rPr lang="sk-SK" sz="1600" b="1" dirty="0"/>
              <a:t>Podpora tínedžerov a dospelých s </a:t>
            </a:r>
            <a:r>
              <a:rPr lang="sk-SK" sz="1600" b="1" dirty="0" smtClean="0"/>
              <a:t>PWS</a:t>
            </a:r>
          </a:p>
          <a:p>
            <a:r>
              <a:rPr lang="sk-SK" sz="1600" b="1" dirty="0"/>
              <a:t>Žiť nezávisle a byť začlenený do </a:t>
            </a:r>
            <a:r>
              <a:rPr lang="sk-SK" sz="1600" b="1" dirty="0" smtClean="0"/>
              <a:t>spoločnosti</a:t>
            </a:r>
          </a:p>
          <a:p>
            <a:r>
              <a:rPr lang="sk-SK" sz="1600" b="1" dirty="0"/>
              <a:t>Genetika PWS</a:t>
            </a:r>
            <a:endParaRPr lang="sk-SK" sz="1600" b="1" dirty="0" smtClean="0"/>
          </a:p>
          <a:p>
            <a:r>
              <a:rPr lang="sk-SK" sz="1600" b="1" dirty="0"/>
              <a:t>Medikamenty podávané  osobám s PWS, schválené, čakajúce na výsledky klinických </a:t>
            </a:r>
            <a:r>
              <a:rPr lang="sk-SK" sz="1600" b="1" dirty="0" smtClean="0"/>
              <a:t>skúšok</a:t>
            </a:r>
          </a:p>
          <a:p>
            <a:r>
              <a:rPr lang="sk-SK" sz="1600" b="1" dirty="0"/>
              <a:t>PWS a ortopedické </a:t>
            </a:r>
            <a:r>
              <a:rPr lang="sk-SK" sz="1600" b="1" dirty="0" smtClean="0"/>
              <a:t>problémy</a:t>
            </a:r>
          </a:p>
          <a:p>
            <a:r>
              <a:rPr lang="sk-SK" sz="1600" b="1" dirty="0"/>
              <a:t>Povedať dieťaťu, že má PWS?</a:t>
            </a:r>
            <a:endParaRPr lang="sk-SK" sz="1600" b="1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74632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>
                <a:solidFill>
                  <a:srgbClr val="FF0000"/>
                </a:solidFill>
              </a:rPr>
              <a:t/>
            </a:r>
            <a:br>
              <a:rPr lang="sk-SK" sz="1400" b="1" dirty="0">
                <a:solidFill>
                  <a:srgbClr val="FF0000"/>
                </a:solidFill>
              </a:rPr>
            </a:br>
            <a:r>
              <a:rPr lang="sk-SK" sz="1400" b="1" dirty="0" smtClean="0"/>
              <a:t>Skryté deformácie chrbtice	4- ročný chlapec so zakrivením chrbtice 30 st. </a:t>
            </a:r>
            <a:endParaRPr lang="sk-SK" sz="1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5316" y="1903962"/>
            <a:ext cx="4352925" cy="4196252"/>
          </a:xfrm>
        </p:spPr>
      </p:pic>
    </p:spTree>
    <p:extLst>
      <p:ext uri="{BB962C8B-B14F-4D97-AF65-F5344CB8AC3E}">
        <p14:creationId xmlns:p14="http://schemas.microsoft.com/office/powerpoint/2010/main" val="58095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/>
              <a:t/>
            </a:r>
            <a:br>
              <a:rPr lang="sk-SK" sz="1400" b="1" dirty="0"/>
            </a:br>
            <a:r>
              <a:rPr lang="sk-SK" sz="1400" b="1" dirty="0" smtClean="0"/>
              <a:t>Prevencia: Snažte s u batoľaťa predísť vzpriamenému sedu pokiaľ sa dieťa nedokáže posadiť samo</a:t>
            </a:r>
            <a:endParaRPr lang="sk-SK" sz="1400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14597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PWS a ortopedické problémy</a:t>
            </a: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smtClean="0">
                <a:solidFill>
                  <a:srgbClr val="FF0000"/>
                </a:solidFill>
              </a:rPr>
              <a:t/>
            </a:r>
            <a:br>
              <a:rPr lang="sk-SK" sz="1400" b="1" dirty="0" smtClean="0">
                <a:solidFill>
                  <a:srgbClr val="FF0000"/>
                </a:solidFill>
              </a:rPr>
            </a:br>
            <a:r>
              <a:rPr lang="sk-SK" sz="1400" b="1" dirty="0" smtClean="0"/>
              <a:t>Príklady riešenia </a:t>
            </a:r>
            <a:r>
              <a:rPr lang="sk-SK" sz="1400" b="1" dirty="0" err="1" smtClean="0"/>
              <a:t>skoliózy</a:t>
            </a:r>
            <a:r>
              <a:rPr lang="sk-SK" sz="1400" b="1" dirty="0" smtClean="0"/>
              <a:t> – sadrový odliatok, MAGEC Systém (systém predĺženia  voperovaných titánových tyčí  pomocou magnetu)</a:t>
            </a:r>
            <a:endParaRPr lang="sk-SK" sz="1400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504" y="2493327"/>
            <a:ext cx="4352925" cy="301752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9704" y="2420179"/>
            <a:ext cx="4352927" cy="316382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9873" y="2429319"/>
            <a:ext cx="4352925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Povedať dieťaťu, že má PWS?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4145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Povedať dieťaťu, že má PWS?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Dôvody, prečo dieťaťu povedať, že má PWS:</a:t>
            </a:r>
          </a:p>
          <a:p>
            <a:pPr>
              <a:buFontTx/>
              <a:buChar char="-"/>
            </a:pPr>
            <a:r>
              <a:rPr lang="sk-SK" sz="1400" dirty="0" smtClean="0"/>
              <a:t>Ak mu to nepoviete Vy, môže sa to dozvedieť od iných</a:t>
            </a:r>
          </a:p>
          <a:p>
            <a:pPr>
              <a:buFontTx/>
              <a:buChar char="-"/>
            </a:pPr>
            <a:r>
              <a:rPr lang="sk-SK" sz="1400" dirty="0" smtClean="0"/>
              <a:t>Ak túto informáciu držíte ako tajomstvo, môže to vnímať ako zlú/negatívnu vec</a:t>
            </a:r>
          </a:p>
          <a:p>
            <a:pPr>
              <a:buFontTx/>
              <a:buChar char="-"/>
            </a:pPr>
            <a:r>
              <a:rPr lang="sk-SK" sz="1400" dirty="0" smtClean="0"/>
              <a:t>Väčšina detí vnímajú, že sú iné a pocítia úľavu, keď budú vedieť prečo</a:t>
            </a:r>
          </a:p>
          <a:p>
            <a:pPr>
              <a:buFontTx/>
              <a:buChar char="-"/>
            </a:pPr>
            <a:r>
              <a:rPr lang="sk-SK" sz="1400" dirty="0" smtClean="0"/>
              <a:t>Je nevyhnutné, aby sa vedeli obhájiť pred okolím</a:t>
            </a:r>
          </a:p>
          <a:p>
            <a:pPr>
              <a:buFontTx/>
              <a:buChar char="-"/>
            </a:pPr>
            <a:r>
              <a:rPr lang="sk-SK" sz="1400" dirty="0" smtClean="0"/>
              <a:t>Je to súčasť procesu ako sa začleniť do kolektívu rovesníkov/do </a:t>
            </a:r>
            <a:r>
              <a:rPr lang="sk-SK" sz="1400" dirty="0" smtClean="0"/>
              <a:t>podpornej </a:t>
            </a:r>
            <a:r>
              <a:rPr lang="sk-SK" sz="1400" dirty="0" smtClean="0"/>
              <a:t>skupiny</a:t>
            </a:r>
          </a:p>
          <a:p>
            <a:pPr>
              <a:buFontTx/>
              <a:buChar char="-"/>
            </a:pPr>
            <a:r>
              <a:rPr lang="sk-SK" sz="1400" dirty="0" smtClean="0"/>
              <a:t>Vy ako </a:t>
            </a:r>
            <a:r>
              <a:rPr lang="sk-SK" sz="1400" dirty="0" smtClean="0"/>
              <a:t>rodič </a:t>
            </a:r>
            <a:r>
              <a:rPr lang="sk-SK" sz="1400" dirty="0" smtClean="0"/>
              <a:t>by ste mali určiť spôsob a mieru ako sa tento fakt dozvedia </a:t>
            </a:r>
            <a:r>
              <a:rPr lang="sk-SK" sz="1400" dirty="0" smtClean="0"/>
              <a:t>prvýkrát</a:t>
            </a:r>
            <a:endParaRPr lang="sk-SK" sz="1400" dirty="0" smtClean="0"/>
          </a:p>
          <a:p>
            <a:pPr>
              <a:buFontTx/>
              <a:buChar char="-"/>
            </a:pPr>
            <a:r>
              <a:rPr lang="sk-SK" sz="1400" dirty="0" smtClean="0"/>
              <a:t>Ak o diagnóze neviem, neznamená to, že dokážem diagnózu zmeniť</a:t>
            </a:r>
          </a:p>
          <a:p>
            <a:pPr>
              <a:buFontTx/>
              <a:buChar char="-"/>
            </a:pPr>
            <a:r>
              <a:rPr lang="sk-SK" sz="1400" dirty="0" smtClean="0"/>
              <a:t>PWS sa týka celej rodiny</a:t>
            </a:r>
          </a:p>
          <a:p>
            <a:pPr>
              <a:buFontTx/>
              <a:buChar char="-"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438984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Povedať dieťaťu, že má PWS?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1400" dirty="0">
                <a:solidFill>
                  <a:srgbClr val="00B050"/>
                </a:solidFill>
              </a:rPr>
              <a:t>Dôvody, prečo dieťaťu </a:t>
            </a:r>
            <a:r>
              <a:rPr lang="sk-SK" sz="1400" dirty="0" smtClean="0">
                <a:solidFill>
                  <a:srgbClr val="00B050"/>
                </a:solidFill>
              </a:rPr>
              <a:t>nepovedať</a:t>
            </a:r>
            <a:r>
              <a:rPr lang="sk-SK" sz="1400" dirty="0">
                <a:solidFill>
                  <a:srgbClr val="00B050"/>
                </a:solidFill>
              </a:rPr>
              <a:t>, že má PWS</a:t>
            </a:r>
            <a:r>
              <a:rPr lang="sk-SK" sz="1400" dirty="0" smtClean="0">
                <a:solidFill>
                  <a:srgbClr val="00B05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sk-SK" sz="1400" dirty="0" smtClean="0"/>
              <a:t>Nechcete, aby sa cítil/cítila inak</a:t>
            </a:r>
          </a:p>
          <a:p>
            <a:pPr>
              <a:buFontTx/>
              <a:buChar char="-"/>
            </a:pPr>
            <a:r>
              <a:rPr lang="sk-SK" sz="1400" dirty="0" smtClean="0"/>
              <a:t>Nechcete, aby ich učitelia zaškatuľkovali a pozerali sa na nich len cez ich diagnózu</a:t>
            </a:r>
          </a:p>
          <a:p>
            <a:pPr>
              <a:buFontTx/>
              <a:buChar char="-"/>
            </a:pPr>
            <a:r>
              <a:rPr lang="sk-SK" sz="1400" dirty="0" smtClean="0"/>
              <a:t>Vaše dieťa už beztak prejavuje znaky úzkosti a stresu (negatívneho správania) a keď sa dozvie o svojej diagnóze, iba sa to zhorší</a:t>
            </a:r>
          </a:p>
          <a:p>
            <a:pPr>
              <a:buFontTx/>
              <a:buChar char="-"/>
            </a:pPr>
            <a:r>
              <a:rPr lang="sk-SK" sz="1400" dirty="0" smtClean="0"/>
              <a:t>Nechcete, aby Vaše dieťa svoju diagnózu používalo ako ospravedlnenie svojho správania</a:t>
            </a:r>
          </a:p>
          <a:p>
            <a:pPr>
              <a:buFontTx/>
              <a:buChar char="-"/>
            </a:pPr>
            <a:r>
              <a:rPr lang="sk-SK" sz="1400" dirty="0" smtClean="0"/>
              <a:t>Neviete, ako to Vášmu dieťaťu povedať</a:t>
            </a:r>
          </a:p>
          <a:p>
            <a:pPr>
              <a:buFontTx/>
              <a:buChar char="-"/>
            </a:pPr>
            <a:r>
              <a:rPr lang="sk-SK" sz="1400" dirty="0" smtClean="0"/>
              <a:t>Máte pocit, že Vaša situácia je iná, že Vaše dieťa </a:t>
            </a:r>
            <a:r>
              <a:rPr lang="sk-SK" sz="1400" dirty="0" smtClean="0"/>
              <a:t>nie </a:t>
            </a:r>
            <a:r>
              <a:rPr lang="sk-SK" sz="1400" dirty="0" smtClean="0"/>
              <a:t>je ako ostatné deti s PWS a nechcete, aby či už Vaše dieťa alebo ostatní si vytvárali nesprávne závery ohľadom toho, čoho je dieťa schopné a čo </a:t>
            </a:r>
            <a:r>
              <a:rPr lang="sk-SK" sz="1400" dirty="0" smtClean="0"/>
              <a:t>dokáže </a:t>
            </a:r>
            <a:endParaRPr lang="sk-SK" sz="1400" dirty="0" smtClean="0"/>
          </a:p>
          <a:p>
            <a:pPr>
              <a:buFontTx/>
              <a:buChar char="-"/>
            </a:pPr>
            <a:endParaRPr lang="sk-SK" sz="1400" dirty="0" smtClean="0"/>
          </a:p>
          <a:p>
            <a:pPr>
              <a:buFontTx/>
              <a:buChar char="-"/>
            </a:pPr>
            <a:endParaRPr lang="sk-SK" sz="1400" dirty="0" smtClean="0"/>
          </a:p>
          <a:p>
            <a:pPr>
              <a:buFontTx/>
              <a:buChar char="-"/>
            </a:pPr>
            <a:endParaRPr lang="sk-SK" sz="1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296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Povedať dieťaťu, že má PWS?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Kedy dieťaťu povedať o jeho syndróme?</a:t>
            </a:r>
          </a:p>
          <a:p>
            <a:pPr>
              <a:buFontTx/>
              <a:buChar char="-"/>
            </a:pPr>
            <a:r>
              <a:rPr lang="sk-SK" sz="1400" dirty="0" smtClean="0"/>
              <a:t>Pri prvom náznaku frustrácie </a:t>
            </a:r>
            <a:r>
              <a:rPr lang="sk-SK" sz="1400" dirty="0" smtClean="0"/>
              <a:t>kedy mnohé </a:t>
            </a:r>
            <a:r>
              <a:rPr lang="sk-SK" sz="1400" dirty="0" smtClean="0"/>
              <a:t>deti nesprávne vyvodzujú, že v ničom nie sú dobré, pretože majú problém v jednej alebo viacerých oblastiach</a:t>
            </a:r>
          </a:p>
          <a:p>
            <a:pPr>
              <a:buFontTx/>
              <a:buChar char="-"/>
            </a:pPr>
            <a:r>
              <a:rPr lang="sk-SK" sz="1400" dirty="0" smtClean="0"/>
              <a:t>Keď začnú klásť otázky o sebe a svojom správaní</a:t>
            </a:r>
          </a:p>
          <a:p>
            <a:pPr>
              <a:buFontTx/>
              <a:buChar char="-"/>
            </a:pPr>
            <a:r>
              <a:rPr lang="sk-SK" sz="1400" dirty="0" smtClean="0"/>
              <a:t>Keď učiteľ začne komentovať správanie alebo prospech Vášho dieťaťa v triede</a:t>
            </a:r>
          </a:p>
          <a:p>
            <a:pPr>
              <a:buFontTx/>
              <a:buChar char="-"/>
            </a:pPr>
            <a:r>
              <a:rPr lang="sk-SK" sz="1400" dirty="0" smtClean="0"/>
              <a:t>Neexistuje žiaden správny vek alebo čas, kedy je správne dieťaťu povedať o jeho/jej diagnóze</a:t>
            </a:r>
          </a:p>
          <a:p>
            <a:pPr>
              <a:buFontTx/>
              <a:buChar char="-"/>
            </a:pPr>
            <a:r>
              <a:rPr lang="sk-SK" sz="1400" dirty="0" smtClean="0"/>
              <a:t>Osobnosť dieťaťa, jeho schopnosti a sociálne povedomie sú všetko faktory, ktoré je potrebné zvážiť pri rozhodovaní kedy sú Váš syn/dcéra pripravení dozvedieť sa informáciu o svojej diagnóze</a:t>
            </a:r>
          </a:p>
          <a:p>
            <a:pPr>
              <a:buFontTx/>
              <a:buChar char="-"/>
            </a:pPr>
            <a:r>
              <a:rPr lang="sk-SK" sz="1400" dirty="0" smtClean="0"/>
              <a:t>Rodičia, povedzte svojim deťom o ich diagnóze v pravý čas. Takto im pomôžete manažovať ich prístup k jedlu. </a:t>
            </a:r>
          </a:p>
          <a:p>
            <a:pPr>
              <a:buFontTx/>
              <a:buChar char="-"/>
            </a:pPr>
            <a:endParaRPr lang="sk-SK" sz="1400" dirty="0" smtClean="0"/>
          </a:p>
          <a:p>
            <a:pPr marL="0" indent="0">
              <a:buNone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2182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7050" cy="320675"/>
          </a:xfrm>
        </p:spPr>
        <p:txBody>
          <a:bodyPr>
            <a:norm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Motto konferencie </a:t>
            </a:r>
            <a:endParaRPr lang="sk-SK" sz="16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6442840" cy="5578522"/>
          </a:xfrm>
        </p:spPr>
      </p:pic>
      <p:sp>
        <p:nvSpPr>
          <p:cNvPr id="3" name="Obdĺžnik 2"/>
          <p:cNvSpPr/>
          <p:nvPr/>
        </p:nvSpPr>
        <p:spPr>
          <a:xfrm>
            <a:off x="6442840" y="1582341"/>
            <a:ext cx="48978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400" dirty="0" smtClean="0"/>
              <a:t>Vyhlásenie mladého muža s PWS, ktorý otvoril konferenciu: </a:t>
            </a:r>
          </a:p>
          <a:p>
            <a:pPr algn="just"/>
            <a:endParaRPr lang="sk-SK" sz="1400" dirty="0" smtClean="0"/>
          </a:p>
          <a:p>
            <a:pPr algn="just"/>
            <a:r>
              <a:rPr lang="sk-SK" sz="1400" dirty="0" smtClean="0"/>
              <a:t>Želám si, aby ľudia s PWS</a:t>
            </a:r>
          </a:p>
          <a:p>
            <a:pPr marL="171450" indent="-171450" algn="just">
              <a:buFontTx/>
              <a:buChar char="-"/>
            </a:pPr>
            <a:r>
              <a:rPr lang="sk-SK" sz="1400" dirty="0" smtClean="0"/>
              <a:t>mali väčšiu dôveru a dostali šancu vyskúšať viac vecí </a:t>
            </a:r>
          </a:p>
          <a:p>
            <a:pPr marL="171450" indent="-171450" algn="just">
              <a:buFontTx/>
              <a:buChar char="-"/>
            </a:pPr>
            <a:r>
              <a:rPr lang="sk-SK" sz="1400" dirty="0" smtClean="0"/>
              <a:t>nemuseli neustále dodržiavať pokyny – to len zbytočne zvyšuje tlak a stres</a:t>
            </a:r>
          </a:p>
          <a:p>
            <a:pPr marL="171450" indent="-171450" algn="just">
              <a:buFontTx/>
              <a:buChar char="-"/>
            </a:pPr>
            <a:r>
              <a:rPr lang="sk-SK" sz="1400" dirty="0" smtClean="0"/>
              <a:t>sa mohli cítiť slobodne a neboli neustále kontrolovaní</a:t>
            </a:r>
          </a:p>
          <a:p>
            <a:pPr marL="171450" indent="-171450" algn="just">
              <a:buFontTx/>
              <a:buChar char="-"/>
            </a:pPr>
            <a:r>
              <a:rPr lang="sk-SK" sz="1400" dirty="0" smtClean="0"/>
              <a:t>mohli niekedy zlyhať bez toho, aby to bol problém tak pre nich, ako aj ich rodičov.</a:t>
            </a:r>
          </a:p>
          <a:p>
            <a:pPr marL="171450" indent="-171450" algn="just">
              <a:buFontTx/>
              <a:buChar char="-"/>
            </a:pPr>
            <a:endParaRPr lang="sk-SK" sz="1400" dirty="0" smtClean="0"/>
          </a:p>
          <a:p>
            <a:pPr algn="just"/>
            <a:r>
              <a:rPr lang="sk-SK" sz="1400" dirty="0" smtClean="0"/>
              <a:t>Aby sa moje želanie splnilo, je nevyhnutné aby ľudia s PWS boli súčasťou týchto  zmien, aby ich ostatní počúvali a aby spolu našli spôsob ako tieto želania splniť a dostalo sa im správnej podpory.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91094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Duševná pohoda a PWS</a:t>
            </a:r>
            <a:endParaRPr lang="sk-SK" sz="1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190627"/>
            <a:ext cx="5801784" cy="3895724"/>
          </a:xfrm>
        </p:spPr>
      </p:pic>
    </p:spTree>
    <p:extLst>
      <p:ext uri="{BB962C8B-B14F-4D97-AF65-F5344CB8AC3E}">
        <p14:creationId xmlns:p14="http://schemas.microsoft.com/office/powerpoint/2010/main" val="133793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5 princípov duševnej </a:t>
            </a:r>
            <a:r>
              <a:rPr lang="sk-SK" sz="1400" b="1" dirty="0" smtClean="0">
                <a:solidFill>
                  <a:srgbClr val="FF0000"/>
                </a:solidFill>
              </a:rPr>
              <a:t>pohody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sk-SK" sz="1200" dirty="0" smtClean="0">
                <a:solidFill>
                  <a:srgbClr val="FFC000"/>
                </a:solidFill>
              </a:rPr>
              <a:t>Pozitívna emócia</a:t>
            </a:r>
          </a:p>
          <a:p>
            <a:pPr marL="0" indent="0">
              <a:buNone/>
            </a:pPr>
            <a:r>
              <a:rPr lang="sk-SK" sz="1200" dirty="0" smtClean="0"/>
              <a:t>Častokrát si iní myslia, že ľudia s PWS emóciu síce cítia, nie vždy ju však vnímajú. </a:t>
            </a:r>
          </a:p>
          <a:p>
            <a:pPr marL="0" indent="0">
              <a:buNone/>
            </a:pPr>
            <a:r>
              <a:rPr lang="sk-SK" sz="1200" dirty="0" smtClean="0">
                <a:solidFill>
                  <a:srgbClr val="FFC000"/>
                </a:solidFill>
              </a:rPr>
              <a:t>2. Angažovanosť</a:t>
            </a:r>
          </a:p>
          <a:p>
            <a:pPr marL="0" indent="0">
              <a:buNone/>
            </a:pPr>
            <a:r>
              <a:rPr lang="sk-SK" sz="1200" dirty="0" smtClean="0"/>
              <a:t>Vnútorne motivovaný čin, ktorý úplne zaujme človeka bez potreby vonkajších odmien (skladanie puzzle, čítanie knihy, počúvanie hudby)</a:t>
            </a:r>
          </a:p>
          <a:p>
            <a:pPr marL="0" indent="0">
              <a:buNone/>
            </a:pPr>
            <a:r>
              <a:rPr lang="sk-SK" sz="1200" dirty="0" smtClean="0">
                <a:solidFill>
                  <a:srgbClr val="FFC000"/>
                </a:solidFill>
              </a:rPr>
              <a:t>3. Sociálne vzťahy</a:t>
            </a:r>
          </a:p>
          <a:p>
            <a:pPr marL="0" indent="0">
              <a:buNone/>
            </a:pPr>
            <a:r>
              <a:rPr lang="sk-SK" sz="1200" dirty="0" smtClean="0"/>
              <a:t>Realizácia základnej potreby socializácie (v rodine, škole, medzi vrstovníkmi....)</a:t>
            </a:r>
          </a:p>
          <a:p>
            <a:pPr marL="0" indent="0">
              <a:buNone/>
            </a:pPr>
            <a:r>
              <a:rPr lang="sk-SK" sz="1200" dirty="0" smtClean="0">
                <a:solidFill>
                  <a:srgbClr val="FFC000"/>
                </a:solidFill>
              </a:rPr>
              <a:t>4. Zmysel, vnímanie zmysluplnosti</a:t>
            </a:r>
          </a:p>
          <a:p>
            <a:pPr marL="0" indent="0">
              <a:buNone/>
            </a:pPr>
            <a:r>
              <a:rPr lang="sk-SK" sz="1200" dirty="0" smtClean="0"/>
              <a:t>Schopnosť dokázať priradiť svojim činnostiam cieľ a vedieť ho rozpoznať v tom čo robím. </a:t>
            </a:r>
          </a:p>
          <a:p>
            <a:pPr marL="0" indent="0">
              <a:buNone/>
            </a:pPr>
            <a:r>
              <a:rPr lang="sk-SK" sz="1200" dirty="0" smtClean="0">
                <a:solidFill>
                  <a:srgbClr val="FFC000"/>
                </a:solidFill>
              </a:rPr>
              <a:t>5. Dosiahnutie cieľa </a:t>
            </a:r>
          </a:p>
          <a:p>
            <a:pPr marL="0" indent="0">
              <a:buNone/>
            </a:pPr>
            <a:endParaRPr lang="sk-SK" sz="1200" dirty="0" smtClean="0"/>
          </a:p>
          <a:p>
            <a:pPr marL="0" indent="0">
              <a:buNone/>
            </a:pPr>
            <a:endParaRPr lang="sk-SK" sz="1200" dirty="0" smtClean="0"/>
          </a:p>
          <a:p>
            <a:pPr marL="0" indent="0">
              <a:buNone/>
            </a:pPr>
            <a:r>
              <a:rPr lang="sk-SK" sz="1200" dirty="0" smtClean="0"/>
              <a:t> </a:t>
            </a:r>
          </a:p>
          <a:p>
            <a:pPr marL="0" indent="0">
              <a:buNone/>
            </a:pPr>
            <a:endParaRPr lang="sk-SK" sz="1200" dirty="0"/>
          </a:p>
          <a:p>
            <a:pPr marL="0" indent="0">
              <a:buNone/>
            </a:pP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7797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Určujúce faktory duševnej pohody</a:t>
            </a:r>
            <a:endParaRPr lang="sk-SK" sz="14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400" dirty="0" smtClean="0"/>
              <a:t>Okrem princípov duševnej pohody sú jej určujúcim faktorom aj:</a:t>
            </a:r>
            <a:endParaRPr lang="sk-SK" sz="1400" dirty="0"/>
          </a:p>
          <a:p>
            <a:pPr marL="0" indent="0">
              <a:buNone/>
            </a:pPr>
            <a:r>
              <a:rPr lang="sk-SK" sz="1400" dirty="0" smtClean="0">
                <a:solidFill>
                  <a:srgbClr val="FFC000"/>
                </a:solidFill>
              </a:rPr>
              <a:t>Mentálne zdravie:</a:t>
            </a:r>
          </a:p>
          <a:p>
            <a:pPr>
              <a:buFontTx/>
              <a:buChar char="-"/>
            </a:pPr>
            <a:r>
              <a:rPr lang="sk-SK" sz="1400" dirty="0" smtClean="0"/>
              <a:t>Spokojnosť</a:t>
            </a:r>
          </a:p>
          <a:p>
            <a:pPr>
              <a:buFontTx/>
              <a:buChar char="-"/>
            </a:pPr>
            <a:r>
              <a:rPr lang="sk-SK" sz="1400" dirty="0" smtClean="0"/>
              <a:t>Šťastie</a:t>
            </a:r>
          </a:p>
          <a:p>
            <a:pPr>
              <a:buFontTx/>
              <a:buChar char="-"/>
            </a:pPr>
            <a:r>
              <a:rPr lang="sk-SK" sz="1400" dirty="0" smtClean="0"/>
              <a:t>Prosperovanie</a:t>
            </a:r>
          </a:p>
          <a:p>
            <a:pPr>
              <a:buFontTx/>
              <a:buChar char="-"/>
            </a:pPr>
            <a:r>
              <a:rPr lang="sk-SK" sz="1400" dirty="0" smtClean="0"/>
              <a:t>Sebaúcta</a:t>
            </a:r>
          </a:p>
          <a:p>
            <a:pPr>
              <a:buFontTx/>
              <a:buChar char="-"/>
            </a:pPr>
            <a:r>
              <a:rPr lang="sk-SK" sz="1400" dirty="0" smtClean="0"/>
              <a:t>Vplyv na duševnú pohodu iných</a:t>
            </a:r>
          </a:p>
          <a:p>
            <a:pPr>
              <a:buFontTx/>
              <a:buChar char="-"/>
            </a:pPr>
            <a:r>
              <a:rPr lang="sk-SK" sz="1400" dirty="0" smtClean="0"/>
              <a:t>Schopnosť socializovať sa</a:t>
            </a:r>
          </a:p>
          <a:p>
            <a:pPr>
              <a:buFontTx/>
              <a:buChar char="-"/>
            </a:pPr>
            <a:r>
              <a:rPr lang="sk-SK" sz="1400" dirty="0" smtClean="0"/>
              <a:t>Schopnosť dokázať využiť príležitosti</a:t>
            </a:r>
          </a:p>
          <a:p>
            <a:pPr>
              <a:buFontTx/>
              <a:buChar char="-"/>
            </a:pPr>
            <a:r>
              <a:rPr lang="sk-SK" sz="1400" dirty="0" smtClean="0"/>
              <a:t>Schopnosť rozpoznať, vyjadriť a pracovať s emóciami</a:t>
            </a:r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/>
              <a:t>Ďalšími faktormi sú  </a:t>
            </a:r>
            <a:r>
              <a:rPr lang="sk-SK" sz="1400" dirty="0">
                <a:solidFill>
                  <a:srgbClr val="FFC000"/>
                </a:solidFill>
              </a:rPr>
              <a:t>fyzické </a:t>
            </a:r>
            <a:r>
              <a:rPr lang="sk-SK" sz="1400" dirty="0" smtClean="0">
                <a:solidFill>
                  <a:srgbClr val="FFC000"/>
                </a:solidFill>
              </a:rPr>
              <a:t>zdravie, schopnosť zarábať peniaze, mať kde bývať, sociálna podpora a osobné kontakty.</a:t>
            </a: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Je preto potrebné u ľudí s PWS vedieť rozpoznať, ktoré princípy a faktory </a:t>
            </a:r>
            <a:r>
              <a:rPr lang="sk-SK" sz="1400" dirty="0" smtClean="0">
                <a:solidFill>
                  <a:srgbClr val="00B050"/>
                </a:solidFill>
              </a:rPr>
              <a:t>duševnej pohody a </a:t>
            </a:r>
            <a:r>
              <a:rPr lang="sk-SK" sz="1400" dirty="0" smtClean="0">
                <a:solidFill>
                  <a:srgbClr val="00B050"/>
                </a:solidFill>
              </a:rPr>
              <a:t>do akej miery sú </a:t>
            </a:r>
            <a:r>
              <a:rPr lang="sk-SK" sz="1400" dirty="0" smtClean="0">
                <a:solidFill>
                  <a:srgbClr val="00B050"/>
                </a:solidFill>
              </a:rPr>
              <a:t>u nich negatívne </a:t>
            </a:r>
            <a:r>
              <a:rPr lang="sk-SK" sz="1400" dirty="0" smtClean="0">
                <a:solidFill>
                  <a:srgbClr val="00B050"/>
                </a:solidFill>
              </a:rPr>
              <a:t>ovplyvnené a pomôcť im naučiť sa ich vyjadriť a zvýšiť úroveň ich dosahovania.</a:t>
            </a:r>
          </a:p>
          <a:p>
            <a:pPr marL="0" indent="0">
              <a:buNone/>
            </a:pPr>
            <a:r>
              <a:rPr lang="sk-SK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14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Prader-Willi</a:t>
            </a:r>
            <a:r>
              <a:rPr lang="sk-SK" sz="1400" b="1" dirty="0" smtClean="0">
                <a:solidFill>
                  <a:srgbClr val="FF0000"/>
                </a:solidFill>
              </a:rPr>
              <a:t> a obmedzenia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8972" y="1258973"/>
            <a:ext cx="4902721" cy="6036025"/>
          </a:xfrm>
        </p:spPr>
      </p:pic>
    </p:spTree>
    <p:extLst>
      <p:ext uri="{BB962C8B-B14F-4D97-AF65-F5344CB8AC3E}">
        <p14:creationId xmlns:p14="http://schemas.microsoft.com/office/powerpoint/2010/main" val="180681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Prader-Willi</a:t>
            </a:r>
            <a:r>
              <a:rPr lang="sk-SK" sz="1400" b="1" dirty="0">
                <a:solidFill>
                  <a:srgbClr val="FF0000"/>
                </a:solidFill>
              </a:rPr>
              <a:t> a </a:t>
            </a:r>
            <a:r>
              <a:rPr lang="sk-SK" sz="1400" b="1" dirty="0" smtClean="0">
                <a:solidFill>
                  <a:srgbClr val="FF0000"/>
                </a:solidFill>
              </a:rPr>
              <a:t>obmedzenia </a:t>
            </a:r>
            <a:endParaRPr lang="sk-SK" sz="14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>
                <a:solidFill>
                  <a:srgbClr val="00B050"/>
                </a:solidFill>
              </a:rPr>
              <a:t>Podľa Dohovoru o ochrane ľudských práv znevýhodnených osôb (CRDP) majú tieto osoby právo sa v plnej miere zúčastňovať diania v spoločnosti a právo na seba určenie.</a:t>
            </a:r>
          </a:p>
          <a:p>
            <a:r>
              <a:rPr lang="sk-SK" sz="1400" dirty="0" smtClean="0"/>
              <a:t>PWS je spojený s </a:t>
            </a:r>
            <a:r>
              <a:rPr lang="sk-SK" sz="1400" dirty="0" smtClean="0"/>
              <a:t>narušenými </a:t>
            </a:r>
            <a:r>
              <a:rPr lang="sk-SK" sz="1400" dirty="0" smtClean="0"/>
              <a:t>kognitívnymi (poznávacie schopnosti) kompetenciami; v sociálnej oblasti, v oblasti správania a zdravia. </a:t>
            </a:r>
          </a:p>
          <a:p>
            <a:r>
              <a:rPr lang="sk-SK" sz="1400" dirty="0" smtClean="0"/>
              <a:t>Niektorí PWS jedinci majú kognitívne problémy,  ktoré komplikujú „ich bezpečnosť“ v každodennom živote, napr. nemajú kognitívnu schopnosť bezpečne prejsť cez cestu.</a:t>
            </a:r>
          </a:p>
          <a:p>
            <a:r>
              <a:rPr lang="sk-SK" sz="1400" dirty="0" smtClean="0"/>
              <a:t>Niektorí majú nedostatočné sociálne uvedomenie. Vznikajú tak aj nebezpečné situácie, ako napr. vyberanie jedla z odpadkových košov, kradnutie, obnažovanie sa na verejnosti, nevhodné správanie, nevhodné dotyky alebo komunikácia.</a:t>
            </a:r>
          </a:p>
          <a:p>
            <a:r>
              <a:rPr lang="sk-SK" sz="1400" dirty="0" smtClean="0"/>
              <a:t>Neschopnosť ovládať sa v blízkosti jedla.</a:t>
            </a:r>
          </a:p>
          <a:p>
            <a:r>
              <a:rPr lang="sk-SK" sz="1400" dirty="0" smtClean="0"/>
              <a:t>Mentálne problémy (psychóza...bludy, halucinácie, bizarné presvedčenia....).</a:t>
            </a:r>
          </a:p>
          <a:p>
            <a:r>
              <a:rPr lang="sk-SK" sz="1400" dirty="0" smtClean="0"/>
              <a:t>Zdravotné problémy – cukrovka, roztrhnutie žalúdočnej steny, chronická obezita.</a:t>
            </a:r>
          </a:p>
          <a:p>
            <a:r>
              <a:rPr lang="sk-SK" sz="1400" dirty="0" smtClean="0"/>
              <a:t>Obmedzenia vedú k problémovému správaniu, ktoré následne vedie k ďalším reštrikciám. </a:t>
            </a:r>
            <a:endParaRPr lang="sk-SK" sz="1400" dirty="0"/>
          </a:p>
          <a:p>
            <a:r>
              <a:rPr lang="sk-SK" sz="1400" dirty="0"/>
              <a:t>Obmedzenia </a:t>
            </a:r>
            <a:r>
              <a:rPr lang="sk-SK" sz="1400" dirty="0" smtClean="0"/>
              <a:t>môžu vyústiť v stratu samostatnosti a nedostatok zodpovednosti za vlastné činy. </a:t>
            </a:r>
          </a:p>
          <a:p>
            <a:endParaRPr lang="sk-SK" sz="1400" dirty="0"/>
          </a:p>
          <a:p>
            <a:pPr marL="0" indent="0">
              <a:buNone/>
            </a:pPr>
            <a:r>
              <a:rPr lang="sk-SK" sz="1400" dirty="0" smtClean="0"/>
              <a:t> 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98244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1400" b="1" dirty="0" err="1">
                <a:solidFill>
                  <a:srgbClr val="FF0000"/>
                </a:solidFill>
              </a:rPr>
              <a:t>Prader-Willi</a:t>
            </a:r>
            <a:r>
              <a:rPr lang="sk-SK" sz="1400" b="1" dirty="0">
                <a:solidFill>
                  <a:srgbClr val="FF0000"/>
                </a:solidFill>
              </a:rPr>
              <a:t> a obmedzenia </a:t>
            </a:r>
            <a:endParaRPr lang="sk-SK" sz="1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dirty="0" smtClean="0"/>
              <a:t>Čo teda s týmto začarovaným kruhom?</a:t>
            </a:r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/>
              <a:t>. Pripustiť, že osoba s PWS postupne nadobúda väčšiu nezávislosť a zručnosti pri prechode z detstva do dospelosti.</a:t>
            </a:r>
          </a:p>
          <a:p>
            <a:pPr marL="0" indent="0">
              <a:buNone/>
            </a:pPr>
            <a:r>
              <a:rPr lang="sk-SK" sz="1400" dirty="0" smtClean="0"/>
              <a:t>. Vedieť uznať, že ľudia sa prirodzene vyvíjajú a stávajú nezávislejšími, ak majú tú správnu oporu.</a:t>
            </a:r>
          </a:p>
          <a:p>
            <a:pPr marL="0" indent="0">
              <a:buNone/>
            </a:pPr>
            <a:r>
              <a:rPr lang="sk-SK" sz="1400" dirty="0" smtClean="0"/>
              <a:t>. Zamerať sa na minimalizovanie obmedzení len na tie nevyhnutné tak, aby nebola obmedzená bezpečnosť osoby s PWS. Uvedomiť si však tiež, že toto im umožní stať sa viac nezávislými.</a:t>
            </a:r>
          </a:p>
          <a:p>
            <a:pPr marL="0" indent="0">
              <a:buNone/>
            </a:pPr>
            <a:r>
              <a:rPr lang="sk-SK" sz="1400" dirty="0" smtClean="0"/>
              <a:t>. Poskytnúť možnosti učiť sa na vlastných chybách. </a:t>
            </a:r>
            <a:r>
              <a:rPr lang="sk-SK" sz="1400" smtClean="0"/>
              <a:t>Potom PWS </a:t>
            </a:r>
            <a:r>
              <a:rPr lang="sk-SK" sz="1400" dirty="0" smtClean="0"/>
              <a:t>osoba nebude predstavovať hrozbu tak pre seba, ako aj iných. </a:t>
            </a:r>
          </a:p>
          <a:p>
            <a:pPr marL="0" indent="0">
              <a:buNone/>
            </a:pPr>
            <a:endParaRPr lang="sk-SK" sz="1400" dirty="0" smtClean="0"/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4161072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1583</Words>
  <Application>Microsoft Office PowerPoint</Application>
  <PresentationFormat>Širokouhlá</PresentationFormat>
  <Paragraphs>171</Paragraphs>
  <Slides>26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Motív balíka Office</vt:lpstr>
      <vt:lpstr>11. Medzinárodná konferencia IPWSO, Limerick, Írsko 6. – 10.7. 2022</vt:lpstr>
      <vt:lpstr>11. Medzinárodná konferencia IPWSO,  Limerick, Írsko, 6. – 10.7. 2022</vt:lpstr>
      <vt:lpstr>Motto konferencie </vt:lpstr>
      <vt:lpstr>Duševná pohoda a PWS</vt:lpstr>
      <vt:lpstr>5 princípov duševnej pohody</vt:lpstr>
      <vt:lpstr>Určujúce faktory duševnej pohody</vt:lpstr>
      <vt:lpstr>Prader-Willi a obmedzenia </vt:lpstr>
      <vt:lpstr>Prader-Willi a obmedzenia </vt:lpstr>
      <vt:lpstr>Prader-Willi a obmedzenia </vt:lpstr>
      <vt:lpstr>Podpora tínedžerov a dospelých s PWS</vt:lpstr>
      <vt:lpstr>Žiť nezávisle a byť začlenený do spoločnosti</vt:lpstr>
      <vt:lpstr>Genetika PWS</vt:lpstr>
      <vt:lpstr>Genetika PWS</vt:lpstr>
      <vt:lpstr>Medikamenty podávané  osobám s PWS, schválené, čakajúce na výsledky klinických skúšok  </vt:lpstr>
      <vt:lpstr>PWS a ortopedické problémy  Deformácie chodidla (plochá noha)</vt:lpstr>
      <vt:lpstr>PWS a ortopedické problémy</vt:lpstr>
      <vt:lpstr>PWS a ortopedické problémy</vt:lpstr>
      <vt:lpstr>PWS a ortopedické problémy  Displázia  bedrového kĺbu     porovnanie zdravého bedrového kĺbu a kĺbu  s displáziou u osoby s PWS</vt:lpstr>
      <vt:lpstr>PWS a ortopedické problémy  Deformácie chrbtice</vt:lpstr>
      <vt:lpstr>PWS a ortopedické problémy  Skryté deformácie chrbtice 4- ročný chlapec so zakrivením chrbtice 30 st. </vt:lpstr>
      <vt:lpstr>PWS a ortopedické problémy  Prevencia: Snažte s u batoľaťa predísť vzpriamenému sedu pokiaľ sa dieťa nedokáže posadiť samo</vt:lpstr>
      <vt:lpstr>PWS a ortopedické problémy  Príklady riešenia skoliózy – sadrový odliatok, MAGEC Systém (systém predĺženia  voperovaných titánových tyčí  pomocou magnetu)</vt:lpstr>
      <vt:lpstr>Povedať dieťaťu, že má PWS?</vt:lpstr>
      <vt:lpstr>Povedať dieťaťu, že má PWS?</vt:lpstr>
      <vt:lpstr>Povedať dieťaťu, že má PWS?</vt:lpstr>
      <vt:lpstr>Povedať dieťaťu, že má PWS?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Konferencia IPWSO, Limerick Írsko 6. – 10.7. 2022</dc:title>
  <dc:creator>PCAdmin</dc:creator>
  <cp:lastModifiedBy>PCAdmin</cp:lastModifiedBy>
  <cp:revision>52</cp:revision>
  <dcterms:created xsi:type="dcterms:W3CDTF">2022-07-22T14:16:08Z</dcterms:created>
  <dcterms:modified xsi:type="dcterms:W3CDTF">2022-08-21T10:06:51Z</dcterms:modified>
</cp:coreProperties>
</file>